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379" r:id="rId3"/>
    <p:sldId id="380" r:id="rId4"/>
    <p:sldId id="385" r:id="rId5"/>
    <p:sldId id="424" r:id="rId6"/>
    <p:sldId id="3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369" r:id="rId15"/>
    <p:sldId id="370" r:id="rId16"/>
    <p:sldId id="357" r:id="rId17"/>
    <p:sldId id="372" r:id="rId18"/>
    <p:sldId id="381" r:id="rId19"/>
    <p:sldId id="373" r:id="rId20"/>
    <p:sldId id="386" r:id="rId21"/>
    <p:sldId id="387" r:id="rId22"/>
    <p:sldId id="388" r:id="rId23"/>
    <p:sldId id="389" r:id="rId24"/>
    <p:sldId id="390" r:id="rId25"/>
    <p:sldId id="374" r:id="rId26"/>
    <p:sldId id="425" r:id="rId27"/>
    <p:sldId id="375" r:id="rId28"/>
    <p:sldId id="376" r:id="rId29"/>
    <p:sldId id="465" r:id="rId30"/>
    <p:sldId id="466" r:id="rId31"/>
    <p:sldId id="377" r:id="rId32"/>
    <p:sldId id="378" r:id="rId33"/>
    <p:sldId id="37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AFF718-7AAB-4364-8E56-8043021569A8}" v="4" dt="2022-11-03T16:02:59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8" autoAdjust="0"/>
    <p:restoredTop sz="94660"/>
  </p:normalViewPr>
  <p:slideViewPr>
    <p:cSldViewPr>
      <p:cViewPr varScale="1">
        <p:scale>
          <a:sx n="78" d="100"/>
          <a:sy n="78" d="100"/>
        </p:scale>
        <p:origin x="15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wilson" userId="13d5b91bcc353659" providerId="LiveId" clId="{3CAFF718-7AAB-4364-8E56-8043021569A8}"/>
    <pc:docChg chg="addSld delSld modSld">
      <pc:chgData name="mike wilson" userId="13d5b91bcc353659" providerId="LiveId" clId="{3CAFF718-7AAB-4364-8E56-8043021569A8}" dt="2022-10-25T16:03:15.532" v="4"/>
      <pc:docMkLst>
        <pc:docMk/>
      </pc:docMkLst>
      <pc:sldChg chg="del">
        <pc:chgData name="mike wilson" userId="13d5b91bcc353659" providerId="LiveId" clId="{3CAFF718-7AAB-4364-8E56-8043021569A8}" dt="2022-10-25T15:59:40.823" v="1" actId="47"/>
        <pc:sldMkLst>
          <pc:docMk/>
          <pc:sldMk cId="1230652393" sldId="377"/>
        </pc:sldMkLst>
      </pc:sldChg>
      <pc:sldChg chg="del">
        <pc:chgData name="mike wilson" userId="13d5b91bcc353659" providerId="LiveId" clId="{3CAFF718-7AAB-4364-8E56-8043021569A8}" dt="2022-10-25T15:59:46.740" v="2" actId="47"/>
        <pc:sldMkLst>
          <pc:docMk/>
          <pc:sldMk cId="1582773124" sldId="378"/>
        </pc:sldMkLst>
      </pc:sldChg>
      <pc:sldChg chg="del">
        <pc:chgData name="mike wilson" userId="13d5b91bcc353659" providerId="LiveId" clId="{3CAFF718-7AAB-4364-8E56-8043021569A8}" dt="2022-10-25T15:57:25.408" v="0" actId="47"/>
        <pc:sldMkLst>
          <pc:docMk/>
          <pc:sldMk cId="3426610629" sldId="423"/>
        </pc:sldMkLst>
      </pc:sldChg>
      <pc:sldChg chg="add modTransition">
        <pc:chgData name="mike wilson" userId="13d5b91bcc353659" providerId="LiveId" clId="{3CAFF718-7AAB-4364-8E56-8043021569A8}" dt="2022-10-25T16:02:17.885" v="3"/>
        <pc:sldMkLst>
          <pc:docMk/>
          <pc:sldMk cId="2197735531" sldId="465"/>
        </pc:sldMkLst>
      </pc:sldChg>
      <pc:sldChg chg="add modTransition">
        <pc:chgData name="mike wilson" userId="13d5b91bcc353659" providerId="LiveId" clId="{3CAFF718-7AAB-4364-8E56-8043021569A8}" dt="2022-10-25T16:03:15.532" v="4"/>
        <pc:sldMkLst>
          <pc:docMk/>
          <pc:sldMk cId="3307293134" sldId="466"/>
        </pc:sldMkLst>
      </pc:sldChg>
    </pc:docChg>
  </pc:docChgLst>
  <pc:docChgLst>
    <pc:chgData name="Mike Wilson" userId="13d5b91bcc353659" providerId="LiveId" clId="{3CAFF718-7AAB-4364-8E56-8043021569A8}"/>
    <pc:docChg chg="addSld modSld">
      <pc:chgData name="Mike Wilson" userId="13d5b91bcc353659" providerId="LiveId" clId="{3CAFF718-7AAB-4364-8E56-8043021569A8}" dt="2022-11-03T16:02:59.196" v="1"/>
      <pc:docMkLst>
        <pc:docMk/>
      </pc:docMkLst>
      <pc:sldChg chg="add">
        <pc:chgData name="Mike Wilson" userId="13d5b91bcc353659" providerId="LiveId" clId="{3CAFF718-7AAB-4364-8E56-8043021569A8}" dt="2022-11-03T16:02:22.050" v="0"/>
        <pc:sldMkLst>
          <pc:docMk/>
          <pc:sldMk cId="1230652393" sldId="377"/>
        </pc:sldMkLst>
      </pc:sldChg>
      <pc:sldChg chg="add">
        <pc:chgData name="Mike Wilson" userId="13d5b91bcc353659" providerId="LiveId" clId="{3CAFF718-7AAB-4364-8E56-8043021569A8}" dt="2022-11-03T16:02:59.196" v="1"/>
        <pc:sldMkLst>
          <pc:docMk/>
          <pc:sldMk cId="1582773124" sldId="3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3810002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ctangle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ctangle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1" y="3675529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9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9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2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6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6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0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ctangle 29"/>
          <p:cNvSpPr/>
          <p:nvPr/>
        </p:nvSpPr>
        <p:spPr>
          <a:xfrm>
            <a:off x="1" y="308278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ctangle 30"/>
          <p:cNvSpPr/>
          <p:nvPr/>
        </p:nvSpPr>
        <p:spPr>
          <a:xfrm flipV="1">
            <a:off x="5410183" y="360248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 flipV="1">
            <a:off x="5410201" y="440114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7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DB0F2CE-64D6-4DDC-BCFA-78ACE0F118A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E781682-E8A0-4DE0-B4A4-C176C599B1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ursuingveritas.com/2014/09/17/luther-and-erasmus-luthers-background-p1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Schlosskirche_Wittenberg_Ansicht.jpg" TargetMode="Externa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bles.wikidot.com/tyndale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Yitro_(parsha)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people/moses-with-ten-commandments.jpg.php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49102781@N03/4500702034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Ezekiel's_vision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eoatierra.blogspot.com/2010/05/gedeon-el-hombre-cauto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49102781@N03/4500057579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ighigh.deviantart.com/art/Jesus-birth-130899232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4" y="1447800"/>
            <a:ext cx="7772400" cy="510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553" y="304800"/>
            <a:ext cx="7755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  <a:latin typeface="Algerian" panose="04020705040A02060702" pitchFamily="82" charset="0"/>
              </a:rPr>
              <a:t>How We Got The Bible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132E2-6718-49D4-BC70-25EB2D8E878A}"/>
              </a:ext>
            </a:extLst>
          </p:cNvPr>
          <p:cNvSpPr txBox="1"/>
          <p:nvPr/>
        </p:nvSpPr>
        <p:spPr>
          <a:xfrm>
            <a:off x="696676" y="5791200"/>
            <a:ext cx="7750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C0000"/>
                </a:solidFill>
              </a:rPr>
              <a:t>God Spoke…              lesson #1</a:t>
            </a:r>
          </a:p>
        </p:txBody>
      </p:sp>
    </p:spTree>
    <p:extLst>
      <p:ext uri="{BB962C8B-B14F-4D97-AF65-F5344CB8AC3E}">
        <p14:creationId xmlns:p14="http://schemas.microsoft.com/office/powerpoint/2010/main" val="55995557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4025"/>
            <a:ext cx="89281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05048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7650" cy="76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9482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55250" cy="72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67241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43" y="-15098"/>
            <a:ext cx="4038600" cy="687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39695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727141-4D9F-45DC-A19A-D6B57ADFB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2" y="400930"/>
            <a:ext cx="3748329" cy="4029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E27E3-1747-4B8A-84FE-83604E9D7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014675" y="1295400"/>
            <a:ext cx="3361465" cy="50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9618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C35FF-E795-4B31-8DE9-C4EA1DE6A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9472" y="558800"/>
            <a:ext cx="5065059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6696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Message of the Bible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/>
          <a:lstStyle/>
          <a:p>
            <a:r>
              <a:rPr lang="en-US" dirty="0"/>
              <a:t>The claim – “the Word of God”</a:t>
            </a:r>
          </a:p>
          <a:p>
            <a:pPr lvl="1"/>
            <a:r>
              <a:rPr lang="en-US" dirty="0"/>
              <a:t>Gen. 1:1; Jn. 7:16-17; 1 Thess. 2:13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27" y="914400"/>
            <a:ext cx="15048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59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5AFC8-9C81-472F-8906-B3B5872F3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22599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large crowd of people&#10;&#10;Description automatically generated">
            <a:extLst>
              <a:ext uri="{FF2B5EF4-FFF2-40B4-BE49-F238E27FC236}">
                <a16:creationId xmlns:a16="http://schemas.microsoft.com/office/drawing/2014/main" id="{9BD80829-B165-49AD-946B-249E72948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69203" y="0"/>
            <a:ext cx="6005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563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of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/>
          <a:lstStyle/>
          <a:p>
            <a:r>
              <a:rPr lang="en-US" dirty="0"/>
              <a:t>Hebrews 1:1-2 – “Long ago, </a:t>
            </a:r>
            <a:r>
              <a:rPr lang="en-US" u="sng" dirty="0"/>
              <a:t>at many times and in many ways</a:t>
            </a:r>
            <a:r>
              <a:rPr lang="en-US" dirty="0"/>
              <a:t>, God spoke to our fathers by the prophets, but in these last days he has spoken to us by his Son…”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God’s delivery system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27" y="914400"/>
            <a:ext cx="15048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257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0200B47-5FA4-4CDA-8506-BC48BE9A9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5685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spring&#10;&#10;Description automatically generated">
            <a:extLst>
              <a:ext uri="{FF2B5EF4-FFF2-40B4-BE49-F238E27FC236}">
                <a16:creationId xmlns:a16="http://schemas.microsoft.com/office/drawing/2014/main" id="{74B0A9F5-866C-4777-B543-A99759D59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4350" y="11430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7506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, ceramic ware, porcelain&#10;&#10;Description automatically generated">
            <a:extLst>
              <a:ext uri="{FF2B5EF4-FFF2-40B4-BE49-F238E27FC236}">
                <a16:creationId xmlns:a16="http://schemas.microsoft.com/office/drawing/2014/main" id="{2DEB8E6F-11D3-4462-86B3-ACF9DECFF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5300" y="855583"/>
            <a:ext cx="8153400" cy="51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12807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ed&#10;&#10;Description automatically generated">
            <a:extLst>
              <a:ext uri="{FF2B5EF4-FFF2-40B4-BE49-F238E27FC236}">
                <a16:creationId xmlns:a16="http://schemas.microsoft.com/office/drawing/2014/main" id="{45AC8593-FF58-48C3-89B9-C62CAFE66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9100" y="212245"/>
            <a:ext cx="8305800" cy="64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3557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rock&#10;&#10;Description automatically generated">
            <a:extLst>
              <a:ext uri="{FF2B5EF4-FFF2-40B4-BE49-F238E27FC236}">
                <a16:creationId xmlns:a16="http://schemas.microsoft.com/office/drawing/2014/main" id="{FB1ECA32-CFF3-490A-A02D-D5D93CC49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0179" y="495300"/>
            <a:ext cx="780364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8172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, outdoor&#10;&#10;Description automatically generated">
            <a:extLst>
              <a:ext uri="{FF2B5EF4-FFF2-40B4-BE49-F238E27FC236}">
                <a16:creationId xmlns:a16="http://schemas.microsoft.com/office/drawing/2014/main" id="{D02739F2-3E8F-457E-A64F-A1BF61F7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0100" y="340757"/>
            <a:ext cx="7543800" cy="6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0573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51" y="914400"/>
            <a:ext cx="8229600" cy="1066800"/>
          </a:xfrm>
        </p:spPr>
        <p:txBody>
          <a:bodyPr/>
          <a:lstStyle/>
          <a:p>
            <a:r>
              <a:rPr lang="en-US" b="1" dirty="0"/>
              <a:t>Cumulative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419600"/>
          </a:xfrm>
        </p:spPr>
        <p:txBody>
          <a:bodyPr/>
          <a:lstStyle/>
          <a:p>
            <a:pPr marL="109728" indent="0">
              <a:buNone/>
            </a:pPr>
            <a:r>
              <a:rPr lang="en-US" dirty="0"/>
              <a:t>Galatians 4:4 – “But when the fullness of time had come, God sent forth his Son, born of woman, born under the law…” 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F70FA7-AEA7-44CD-BA3A-E2C44AF1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83370" y="4005072"/>
            <a:ext cx="4177259" cy="25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04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51" y="914400"/>
            <a:ext cx="8229600" cy="1066800"/>
          </a:xfrm>
        </p:spPr>
        <p:txBody>
          <a:bodyPr/>
          <a:lstStyle/>
          <a:p>
            <a:r>
              <a:rPr lang="en-US" b="1" dirty="0"/>
              <a:t>Now at last fully revealed!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05800" cy="4419600"/>
          </a:xfrm>
        </p:spPr>
        <p:txBody>
          <a:bodyPr/>
          <a:lstStyle/>
          <a:p>
            <a:pPr marL="109728" indent="0">
              <a:buNone/>
            </a:pPr>
            <a:r>
              <a:rPr lang="en-US" dirty="0"/>
              <a:t>Eph. 3:8-9</a:t>
            </a:r>
          </a:p>
          <a:p>
            <a:pPr marL="109728" indent="0">
              <a:buNone/>
            </a:pPr>
            <a:r>
              <a:rPr lang="en-US" dirty="0"/>
              <a:t>“To me, though I am the very least of all the saints, this grace was given, to preach to the Gentiles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unsearchable riches of Christ</a:t>
            </a:r>
            <a:r>
              <a:rPr lang="en-US" dirty="0"/>
              <a:t>, </a:t>
            </a:r>
          </a:p>
          <a:p>
            <a:pPr marL="109728" indent="0">
              <a:buNone/>
            </a:pPr>
            <a:r>
              <a:rPr lang="en-US" dirty="0"/>
              <a:t>and to bring to light for everyone what is the plan of the mystery hidden for ages in God who created all things.”</a:t>
            </a:r>
          </a:p>
        </p:txBody>
      </p:sp>
    </p:spTree>
    <p:extLst>
      <p:ext uri="{BB962C8B-B14F-4D97-AF65-F5344CB8AC3E}">
        <p14:creationId xmlns:p14="http://schemas.microsoft.com/office/powerpoint/2010/main" val="3908218048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49" y="685800"/>
            <a:ext cx="8229600" cy="1066800"/>
          </a:xfrm>
        </p:spPr>
        <p:txBody>
          <a:bodyPr/>
          <a:lstStyle/>
          <a:p>
            <a:r>
              <a:rPr lang="en-US" b="1" dirty="0"/>
              <a:t>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981200"/>
            <a:ext cx="8240151" cy="4572000"/>
          </a:xfrm>
        </p:spPr>
        <p:txBody>
          <a:bodyPr>
            <a:normAutofit/>
          </a:bodyPr>
          <a:lstStyle/>
          <a:p>
            <a:r>
              <a:rPr lang="en-US" dirty="0"/>
              <a:t>God</a:t>
            </a:r>
          </a:p>
          <a:p>
            <a:endParaRPr lang="en-US" dirty="0"/>
          </a:p>
          <a:p>
            <a:r>
              <a:rPr lang="en-US" dirty="0"/>
              <a:t>Jesus Christ</a:t>
            </a:r>
          </a:p>
          <a:p>
            <a:endParaRPr lang="en-US" dirty="0"/>
          </a:p>
          <a:p>
            <a:r>
              <a:rPr lang="en-US" dirty="0"/>
              <a:t>Holy Spirit</a:t>
            </a:r>
          </a:p>
          <a:p>
            <a:endParaRPr lang="en-US" dirty="0"/>
          </a:p>
          <a:p>
            <a:r>
              <a:rPr lang="en-US" dirty="0"/>
              <a:t>Apostles &amp; Prophets</a:t>
            </a:r>
          </a:p>
          <a:p>
            <a:endParaRPr lang="en-US" dirty="0"/>
          </a:p>
          <a:p>
            <a:r>
              <a:rPr lang="en-US" dirty="0"/>
              <a:t>Written Word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27" y="914400"/>
            <a:ext cx="15048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E11E8DA-3CFF-41BA-960D-00AF81A769AC}"/>
              </a:ext>
            </a:extLst>
          </p:cNvPr>
          <p:cNvSpPr/>
          <p:nvPr/>
        </p:nvSpPr>
        <p:spPr>
          <a:xfrm>
            <a:off x="1219200" y="25146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33652B4-2D33-4D04-9E5B-7BF4AC4C2CB0}"/>
              </a:ext>
            </a:extLst>
          </p:cNvPr>
          <p:cNvSpPr/>
          <p:nvPr/>
        </p:nvSpPr>
        <p:spPr>
          <a:xfrm>
            <a:off x="1219200" y="3406726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24E7FED-2B57-4AE1-B478-ABF75B3522E5}"/>
              </a:ext>
            </a:extLst>
          </p:cNvPr>
          <p:cNvSpPr/>
          <p:nvPr/>
        </p:nvSpPr>
        <p:spPr>
          <a:xfrm>
            <a:off x="1219200" y="4430151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FDBCBF9-9092-4727-913B-E4F8C2B1A04A}"/>
              </a:ext>
            </a:extLst>
          </p:cNvPr>
          <p:cNvSpPr/>
          <p:nvPr/>
        </p:nvSpPr>
        <p:spPr>
          <a:xfrm>
            <a:off x="1219200" y="5263075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39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Claims</a:t>
            </a:r>
          </a:p>
          <a:p>
            <a:r>
              <a:rPr lang="en-US" dirty="0"/>
              <a:t>Signs, wonders, miracles</a:t>
            </a:r>
          </a:p>
          <a:p>
            <a:r>
              <a:rPr lang="en-US" dirty="0"/>
              <a:t>Predictive prophecy</a:t>
            </a:r>
          </a:p>
          <a:p>
            <a:r>
              <a:rPr lang="en-US" dirty="0"/>
              <a:t>Eyewitness testimony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27" y="914400"/>
            <a:ext cx="15048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0684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D646F6-6247-F6C5-7916-D3B4FCD0440F}"/>
              </a:ext>
            </a:extLst>
          </p:cNvPr>
          <p:cNvSpPr txBox="1">
            <a:spLocks/>
          </p:cNvSpPr>
          <p:nvPr/>
        </p:nvSpPr>
        <p:spPr>
          <a:xfrm>
            <a:off x="6554171" y="5833939"/>
            <a:ext cx="2614788" cy="415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B0D787-B4D5-9139-6A91-2328068AAC97}"/>
              </a:ext>
            </a:extLst>
          </p:cNvPr>
          <p:cNvSpPr txBox="1">
            <a:spLocks/>
          </p:cNvSpPr>
          <p:nvPr/>
        </p:nvSpPr>
        <p:spPr>
          <a:xfrm>
            <a:off x="6706571" y="5986339"/>
            <a:ext cx="2614788" cy="415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85F700-BF18-A3AA-63D9-85EF791AE3F6}"/>
              </a:ext>
            </a:extLst>
          </p:cNvPr>
          <p:cNvSpPr/>
          <p:nvPr/>
        </p:nvSpPr>
        <p:spPr>
          <a:xfrm>
            <a:off x="5715000" y="4609422"/>
            <a:ext cx="2514600" cy="1114153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Recovered Text in Hebrew or Greek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FADB04D-2FC5-FEC8-ADA9-8EFE116925D7}"/>
              </a:ext>
            </a:extLst>
          </p:cNvPr>
          <p:cNvSpPr txBox="1">
            <a:spLocks/>
          </p:cNvSpPr>
          <p:nvPr/>
        </p:nvSpPr>
        <p:spPr>
          <a:xfrm>
            <a:off x="1929298" y="3100070"/>
            <a:ext cx="2268505" cy="415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5CF6848-C4E7-6128-A55F-2C5C1F9587EE}"/>
              </a:ext>
            </a:extLst>
          </p:cNvPr>
          <p:cNvSpPr/>
          <p:nvPr/>
        </p:nvSpPr>
        <p:spPr>
          <a:xfrm>
            <a:off x="4437292" y="3720479"/>
            <a:ext cx="2062062" cy="830425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Manuscripts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F28E28-4E07-2E14-CCC4-280B672E88FF}"/>
              </a:ext>
            </a:extLst>
          </p:cNvPr>
          <p:cNvSpPr txBox="1">
            <a:spLocks/>
          </p:cNvSpPr>
          <p:nvPr/>
        </p:nvSpPr>
        <p:spPr>
          <a:xfrm>
            <a:off x="6554171" y="5833939"/>
            <a:ext cx="2268505" cy="415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C345D3-EE88-0BF0-820E-63B25C03A220}"/>
              </a:ext>
            </a:extLst>
          </p:cNvPr>
          <p:cNvSpPr/>
          <p:nvPr/>
        </p:nvSpPr>
        <p:spPr>
          <a:xfrm>
            <a:off x="6733135" y="5836321"/>
            <a:ext cx="2301551" cy="830425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Modern Translations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5FAB2A1-9314-1D07-8142-FBCE0770B636}"/>
              </a:ext>
            </a:extLst>
          </p:cNvPr>
          <p:cNvSpPr txBox="1">
            <a:spLocks/>
          </p:cNvSpPr>
          <p:nvPr/>
        </p:nvSpPr>
        <p:spPr>
          <a:xfrm>
            <a:off x="212464" y="1171743"/>
            <a:ext cx="2268505" cy="415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15A830-8616-0C7D-6045-AC1B1A4BA4F6}"/>
              </a:ext>
            </a:extLst>
          </p:cNvPr>
          <p:cNvSpPr/>
          <p:nvPr/>
        </p:nvSpPr>
        <p:spPr>
          <a:xfrm>
            <a:off x="2886267" y="2545960"/>
            <a:ext cx="2301551" cy="830425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Autograph Originals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A3F4E3-EEE6-0571-D530-BB84EB539342}"/>
              </a:ext>
            </a:extLst>
          </p:cNvPr>
          <p:cNvSpPr txBox="1">
            <a:spLocks/>
          </p:cNvSpPr>
          <p:nvPr/>
        </p:nvSpPr>
        <p:spPr>
          <a:xfrm>
            <a:off x="6554171" y="5833939"/>
            <a:ext cx="2480515" cy="41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1AF4E7-23D1-A106-CBF3-FA3296131E71}"/>
              </a:ext>
            </a:extLst>
          </p:cNvPr>
          <p:cNvSpPr/>
          <p:nvPr/>
        </p:nvSpPr>
        <p:spPr>
          <a:xfrm>
            <a:off x="1693991" y="1364708"/>
            <a:ext cx="2301551" cy="90963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Authors of the Documents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E1BA81-E44D-EEEF-5855-AA06AD8264FE}"/>
              </a:ext>
            </a:extLst>
          </p:cNvPr>
          <p:cNvSpPr/>
          <p:nvPr/>
        </p:nvSpPr>
        <p:spPr>
          <a:xfrm>
            <a:off x="387707" y="133686"/>
            <a:ext cx="2498560" cy="991331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Events / Original Circumstances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962856-0660-7F9C-06B4-7A361EE46520}"/>
              </a:ext>
            </a:extLst>
          </p:cNvPr>
          <p:cNvSpPr txBox="1"/>
          <p:nvPr/>
        </p:nvSpPr>
        <p:spPr>
          <a:xfrm>
            <a:off x="5489292" y="5771773"/>
            <a:ext cx="134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Accurate?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8EDD5E-2ABC-DC0D-2460-286D84FE97D1}"/>
              </a:ext>
            </a:extLst>
          </p:cNvPr>
          <p:cNvSpPr txBox="1"/>
          <p:nvPr/>
        </p:nvSpPr>
        <p:spPr>
          <a:xfrm>
            <a:off x="3716694" y="4614088"/>
            <a:ext cx="206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Legitimate process or bogus?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239D8-5037-DE83-866F-2015A771FBF4}"/>
              </a:ext>
            </a:extLst>
          </p:cNvPr>
          <p:cNvSpPr txBox="1"/>
          <p:nvPr/>
        </p:nvSpPr>
        <p:spPr>
          <a:xfrm>
            <a:off x="2764971" y="3423110"/>
            <a:ext cx="190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Faithful transmission?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3E405F-6289-8541-F5E5-0472D4F4B060}"/>
              </a:ext>
            </a:extLst>
          </p:cNvPr>
          <p:cNvSpPr txBox="1"/>
          <p:nvPr/>
        </p:nvSpPr>
        <p:spPr>
          <a:xfrm>
            <a:off x="1612106" y="2277189"/>
            <a:ext cx="190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Genuine vs. Forgeries?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90C63-327C-1122-DE8E-B775FB7723B3}"/>
              </a:ext>
            </a:extLst>
          </p:cNvPr>
          <p:cNvSpPr txBox="1"/>
          <p:nvPr/>
        </p:nvSpPr>
        <p:spPr>
          <a:xfrm>
            <a:off x="212464" y="1083367"/>
            <a:ext cx="190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Historical reports or legends?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B907B3-CA4B-B176-F198-E2D142A89DD7}"/>
              </a:ext>
            </a:extLst>
          </p:cNvPr>
          <p:cNvSpPr txBox="1"/>
          <p:nvPr/>
        </p:nvSpPr>
        <p:spPr>
          <a:xfrm>
            <a:off x="5494662" y="471432"/>
            <a:ext cx="3328014" cy="224676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8B832"/>
                </a:solidFill>
              </a:rPr>
              <a:t>Signs of Authenticity </a:t>
            </a:r>
            <a:r>
              <a:rPr lang="en-US" sz="2800" b="1" dirty="0">
                <a:solidFill>
                  <a:srgbClr val="0070C0"/>
                </a:solidFill>
              </a:rPr>
              <a:t>or </a:t>
            </a:r>
            <a:r>
              <a:rPr lang="en-US" sz="2800" b="1" dirty="0">
                <a:solidFill>
                  <a:srgbClr val="C00000"/>
                </a:solidFill>
              </a:rPr>
              <a:t>Red Flags </a:t>
            </a:r>
            <a:r>
              <a:rPr lang="en-US" sz="2800" b="1" dirty="0">
                <a:solidFill>
                  <a:srgbClr val="0070C0"/>
                </a:solidFill>
              </a:rPr>
              <a:t>of Counterfeit Hanky-Panky?</a:t>
            </a:r>
          </a:p>
        </p:txBody>
      </p:sp>
    </p:spTree>
    <p:extLst>
      <p:ext uri="{BB962C8B-B14F-4D97-AF65-F5344CB8AC3E}">
        <p14:creationId xmlns:p14="http://schemas.microsoft.com/office/powerpoint/2010/main" val="2197735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7" grpId="0"/>
      <p:bldP spid="29" grpId="0"/>
      <p:bldP spid="31" grpId="0"/>
      <p:bldP spid="32" grpId="0"/>
      <p:bldP spid="33" grpId="0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5C89CBE-1DD7-4CE1-B009-95C1181ED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17622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2CC1-996B-5AA3-DF73-3AFB89F1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685800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Things to Look For…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6AE86-DBEE-9D50-4673-67F2E9F52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847088"/>
            <a:ext cx="8229600" cy="4325112"/>
          </a:xfrm>
        </p:spPr>
        <p:txBody>
          <a:bodyPr>
            <a:normAutofit/>
          </a:bodyPr>
          <a:lstStyle/>
          <a:p>
            <a:r>
              <a:rPr lang="en-US" i="1" dirty="0"/>
              <a:t>Sinister agenda?</a:t>
            </a:r>
          </a:p>
          <a:p>
            <a:r>
              <a:rPr lang="en-US" i="1" dirty="0"/>
              <a:t>Something to hide?</a:t>
            </a:r>
          </a:p>
          <a:p>
            <a:r>
              <a:rPr lang="en-US" i="1" dirty="0"/>
              <a:t>Hypocritical behavior?</a:t>
            </a:r>
          </a:p>
          <a:p>
            <a:r>
              <a:rPr lang="en-US" i="1" dirty="0"/>
              <a:t>Counterfeit tendencies?</a:t>
            </a:r>
          </a:p>
          <a:p>
            <a:pPr marL="0" indent="0">
              <a:buNone/>
            </a:pPr>
            <a:r>
              <a:rPr lang="en-US" dirty="0"/>
              <a:t>--------------------------------------------</a:t>
            </a:r>
          </a:p>
          <a:p>
            <a:r>
              <a:rPr lang="en-US" dirty="0"/>
              <a:t>Honorable representation?</a:t>
            </a:r>
          </a:p>
          <a:p>
            <a:r>
              <a:rPr lang="en-US" dirty="0"/>
              <a:t>Transparency?</a:t>
            </a:r>
          </a:p>
          <a:p>
            <a:r>
              <a:rPr lang="en-US" dirty="0"/>
              <a:t>Genuine appeal to truth?</a:t>
            </a:r>
          </a:p>
          <a:p>
            <a:r>
              <a:rPr lang="en-US" dirty="0"/>
              <a:t>Actions consistent with words?</a:t>
            </a:r>
          </a:p>
        </p:txBody>
      </p:sp>
    </p:spTree>
    <p:extLst>
      <p:ext uri="{BB962C8B-B14F-4D97-AF65-F5344CB8AC3E}">
        <p14:creationId xmlns:p14="http://schemas.microsoft.com/office/powerpoint/2010/main" val="330729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Organizing the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/>
          <a:lstStyle/>
          <a:p>
            <a:r>
              <a:rPr lang="en-US" dirty="0"/>
              <a:t>Luke 1:1-4</a:t>
            </a:r>
          </a:p>
          <a:p>
            <a:r>
              <a:rPr lang="en-US" dirty="0"/>
              <a:t>Jeremiah 36</a:t>
            </a:r>
          </a:p>
          <a:p>
            <a:r>
              <a:rPr lang="en-US" dirty="0"/>
              <a:t>Isaiah 8:16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27" y="914400"/>
            <a:ext cx="15048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652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Tests of Inclusion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14800"/>
          </a:xfrm>
        </p:spPr>
        <p:txBody>
          <a:bodyPr/>
          <a:lstStyle/>
          <a:p>
            <a:r>
              <a:rPr lang="en-US" dirty="0"/>
              <a:t>Was it written by a prophet of God?</a:t>
            </a:r>
          </a:p>
          <a:p>
            <a:r>
              <a:rPr lang="en-US" dirty="0"/>
              <a:t>Was he confirmed by an act of God?</a:t>
            </a:r>
          </a:p>
          <a:p>
            <a:r>
              <a:rPr lang="en-US" dirty="0"/>
              <a:t>Does his message harmonize with prior revelations of God?</a:t>
            </a:r>
          </a:p>
          <a:p>
            <a:r>
              <a:rPr lang="en-US" dirty="0"/>
              <a:t>Does the message have the power of God?</a:t>
            </a:r>
          </a:p>
          <a:p>
            <a:r>
              <a:rPr lang="en-US" dirty="0"/>
              <a:t>Was it formally accepted by the people of God?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27" y="914400"/>
            <a:ext cx="15048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7731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Concluding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4724400" cy="4114800"/>
          </a:xfrm>
        </p:spPr>
        <p:txBody>
          <a:bodyPr>
            <a:normAutofit/>
          </a:bodyPr>
          <a:lstStyle/>
          <a:p>
            <a:r>
              <a:rPr lang="en-US" dirty="0"/>
              <a:t>The “Word of God”</a:t>
            </a:r>
          </a:p>
          <a:p>
            <a:r>
              <a:rPr lang="en-US" dirty="0"/>
              <a:t>An outrageous claim… unless it happens to be true</a:t>
            </a:r>
          </a:p>
          <a:p>
            <a:r>
              <a:rPr lang="en-US" dirty="0"/>
              <a:t>Powerful evidence… integrity of transmission… a message with the ring of truth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21" y="2514600"/>
            <a:ext cx="376205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25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CIM\110___08\IMG_15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172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5F1F-F110-469B-90AF-D5FBCFBB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119:130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15483-9F61-4821-8B74-FAF2E522F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/>
              <a:t>“The unfolding of your words gives light;</a:t>
            </a:r>
          </a:p>
          <a:p>
            <a:pPr marL="109728" indent="0">
              <a:buNone/>
            </a:pPr>
            <a:r>
              <a:rPr lang="en-US" dirty="0"/>
              <a:t>it imparts understanding to the simple.”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70808F-ADC5-46D3-B946-DA070F2D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047" y="3546069"/>
            <a:ext cx="5559906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71203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3364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5348"/>
            <a:ext cx="2596710" cy="67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77069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0400" cy="850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90398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60375"/>
            <a:ext cx="508000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814771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225</TotalTime>
  <Words>389</Words>
  <Application>Microsoft Office PowerPoint</Application>
  <PresentationFormat>On-screen Show (4:3)</PresentationFormat>
  <Paragraphs>71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Algerian</vt:lpstr>
      <vt:lpstr>Arial</vt:lpstr>
      <vt:lpstr>Georgia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Psalm 119:130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Message of the Bible</vt:lpstr>
      <vt:lpstr>PowerPoint Presentation</vt:lpstr>
      <vt:lpstr>PowerPoint Presentation</vt:lpstr>
      <vt:lpstr>Process of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</vt:lpstr>
      <vt:lpstr>Now at last fully revealed! </vt:lpstr>
      <vt:lpstr>Complete</vt:lpstr>
      <vt:lpstr>Evidence</vt:lpstr>
      <vt:lpstr>PowerPoint Presentation</vt:lpstr>
      <vt:lpstr>Things to Look For…</vt:lpstr>
      <vt:lpstr>Organizing the Material</vt:lpstr>
      <vt:lpstr>Tests of Inclusion</vt:lpstr>
      <vt:lpstr>Concluding Observations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</dc:creator>
  <cp:lastModifiedBy>Mike Wilson</cp:lastModifiedBy>
  <cp:revision>23</cp:revision>
  <dcterms:created xsi:type="dcterms:W3CDTF">2018-09-10T18:39:43Z</dcterms:created>
  <dcterms:modified xsi:type="dcterms:W3CDTF">2022-11-03T16:03:09Z</dcterms:modified>
</cp:coreProperties>
</file>